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3"/>
    <p:sldId id="257" r:id="rId44"/>
    <p:sldId id="258" r:id="rId45"/>
    <p:sldId id="259" r:id="rId46"/>
    <p:sldId id="260" r:id="rId47"/>
    <p:sldId id="261" r:id="rId48"/>
    <p:sldId id="262" r:id="rId49"/>
    <p:sldId id="263" r:id="rId50"/>
    <p:sldId id="264" r:id="rId51"/>
    <p:sldId id="265" r:id="rId52"/>
    <p:sldId id="266" r:id="rId53"/>
    <p:sldId id="267" r:id="rId54"/>
    <p:sldId id="268" r:id="rId55"/>
    <p:sldId id="269" r:id="rId5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ekko" charset="1" panose="00000500000000000000"/>
      <p:regular r:id="rId10"/>
    </p:embeddedFont>
    <p:embeddedFont>
      <p:font typeface="Columbia Titling" charset="1" panose="02060505040500020000"/>
      <p:regular r:id="rId11"/>
    </p:embeddedFont>
    <p:embeddedFont>
      <p:font typeface="Columbia Titling Bold" charset="1" panose="02060805040500020000"/>
      <p:regular r:id="rId12"/>
    </p:embeddedFont>
    <p:embeddedFont>
      <p:font typeface="Columbia Titling Light" charset="1" panose="02060305040500020000"/>
      <p:regular r:id="rId13"/>
    </p:embeddedFont>
    <p:embeddedFont>
      <p:font typeface="Columbia Titling Medium" charset="1" panose="02060705040500020000"/>
      <p:regular r:id="rId14"/>
    </p:embeddedFont>
    <p:embeddedFont>
      <p:font typeface="Frutiger" charset="1" panose="020B0602020204020204"/>
      <p:regular r:id="rId15"/>
    </p:embeddedFont>
    <p:embeddedFont>
      <p:font typeface="Frutiger Bold" charset="1" panose="020B0803030504020204"/>
      <p:regular r:id="rId16"/>
    </p:embeddedFont>
    <p:embeddedFont>
      <p:font typeface="Frutiger Italics" charset="1" panose="020B0602020204090204"/>
      <p:regular r:id="rId17"/>
    </p:embeddedFont>
    <p:embeddedFont>
      <p:font typeface="Frutiger Bold Italics" charset="1" panose="020B0703030504090204"/>
      <p:regular r:id="rId18"/>
    </p:embeddedFont>
    <p:embeddedFont>
      <p:font typeface="Frutiger Light" charset="1" panose="020B0403030504020204"/>
      <p:regular r:id="rId19"/>
    </p:embeddedFont>
    <p:embeddedFont>
      <p:font typeface="Frutiger Light Italics" charset="1" panose="020B0403030504090204"/>
      <p:regular r:id="rId20"/>
    </p:embeddedFont>
    <p:embeddedFont>
      <p:font typeface="Frutiger Ultra-Bold" charset="1" panose="020B0803030504030204"/>
      <p:regular r:id="rId21"/>
    </p:embeddedFont>
    <p:embeddedFont>
      <p:font typeface="Frutiger Ultra-Bold Italics" charset="1" panose="020B0803030504090204"/>
      <p:regular r:id="rId22"/>
    </p:embeddedFont>
    <p:embeddedFont>
      <p:font typeface="Frutiger Heavy" charset="1" panose="020B0904040504030204"/>
      <p:regular r:id="rId23"/>
    </p:embeddedFont>
    <p:embeddedFont>
      <p:font typeface="Copperplate Gothic 32 AB" charset="1" panose="020E0807020206020404"/>
      <p:regular r:id="rId24"/>
    </p:embeddedFont>
    <p:embeddedFont>
      <p:font typeface="Copperplate Gothic 32 AB Bold" charset="1" panose="020E0707020206020404"/>
      <p:regular r:id="rId25"/>
    </p:embeddedFont>
    <p:embeddedFont>
      <p:font typeface="ITC Avant Garde Gothic" charset="1" panose="020B0502020202020204"/>
      <p:regular r:id="rId26"/>
    </p:embeddedFont>
    <p:embeddedFont>
      <p:font typeface="ITC Avant Garde Gothic Bold" charset="1" panose="020B0802020202020204"/>
      <p:regular r:id="rId27"/>
    </p:embeddedFont>
    <p:embeddedFont>
      <p:font typeface="ITC Avant Garde Gothic Italics" charset="1" panose="020B0502020202090204"/>
      <p:regular r:id="rId28"/>
    </p:embeddedFont>
    <p:embeddedFont>
      <p:font typeface="ITC Avant Garde Gothic Bold Italics" charset="1" panose="020B0802020202090204"/>
      <p:regular r:id="rId29"/>
    </p:embeddedFont>
    <p:embeddedFont>
      <p:font typeface="Canva Sans" charset="1" panose="020B0503030501040103"/>
      <p:regular r:id="rId30"/>
    </p:embeddedFont>
    <p:embeddedFont>
      <p:font typeface="Canva Sans Bold" charset="1" panose="020B0803030501040103"/>
      <p:regular r:id="rId31"/>
    </p:embeddedFont>
    <p:embeddedFont>
      <p:font typeface="Canva Sans Italics" charset="1" panose="020B0503030501040103"/>
      <p:regular r:id="rId32"/>
    </p:embeddedFont>
    <p:embeddedFont>
      <p:font typeface="Canva Sans Bold Italics" charset="1" panose="020B0803030501040103"/>
      <p:regular r:id="rId33"/>
    </p:embeddedFont>
    <p:embeddedFont>
      <p:font typeface="Canva Sans Medium" charset="1" panose="020B0603030501040103"/>
      <p:regular r:id="rId34"/>
    </p:embeddedFont>
    <p:embeddedFont>
      <p:font typeface="Canva Sans Medium Italics" charset="1" panose="020B0603030501040103"/>
      <p:regular r:id="rId35"/>
    </p:embeddedFont>
    <p:embeddedFont>
      <p:font typeface="Cy Grotesk Key" charset="1" panose="00000500000000000000"/>
      <p:regular r:id="rId36"/>
    </p:embeddedFont>
    <p:embeddedFont>
      <p:font typeface="Cy Grotesk Key Bold" charset="1" panose="00000800000000000000"/>
      <p:regular r:id="rId37"/>
    </p:embeddedFont>
    <p:embeddedFont>
      <p:font typeface="Cy Grotesk Key Thin" charset="1" panose="00000200000000000000"/>
      <p:regular r:id="rId38"/>
    </p:embeddedFont>
    <p:embeddedFont>
      <p:font typeface="Cy Grotesk Key Light" charset="1" panose="00000400000000000000"/>
      <p:regular r:id="rId39"/>
    </p:embeddedFont>
    <p:embeddedFont>
      <p:font typeface="Cy Grotesk Key Semi-Bold" charset="1" panose="00000700000000000000"/>
      <p:regular r:id="rId40"/>
    </p:embeddedFont>
    <p:embeddedFont>
      <p:font typeface="Cy Grotesk Key Ultra-Bold" charset="1" panose="00000900000000000000"/>
      <p:regular r:id="rId41"/>
    </p:embeddedFont>
    <p:embeddedFont>
      <p:font typeface="Cy Grotesk Key Heavy" charset="1" panose="00000A0000000000000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slides/slide1.xml" Type="http://schemas.openxmlformats.org/officeDocument/2006/relationships/slide"/><Relationship Id="rId44" Target="slides/slide2.xml" Type="http://schemas.openxmlformats.org/officeDocument/2006/relationships/slide"/><Relationship Id="rId45" Target="slides/slide3.xml" Type="http://schemas.openxmlformats.org/officeDocument/2006/relationships/slide"/><Relationship Id="rId46" Target="slides/slide4.xml" Type="http://schemas.openxmlformats.org/officeDocument/2006/relationships/slide"/><Relationship Id="rId47" Target="slides/slide5.xml" Type="http://schemas.openxmlformats.org/officeDocument/2006/relationships/slide"/><Relationship Id="rId48" Target="slides/slide6.xml" Type="http://schemas.openxmlformats.org/officeDocument/2006/relationships/slide"/><Relationship Id="rId49" Target="slides/slide7.xml" Type="http://schemas.openxmlformats.org/officeDocument/2006/relationships/slide"/><Relationship Id="rId5" Target="tableStyles.xml" Type="http://schemas.openxmlformats.org/officeDocument/2006/relationships/tableStyles"/><Relationship Id="rId50" Target="slides/slide8.xml" Type="http://schemas.openxmlformats.org/officeDocument/2006/relationships/slide"/><Relationship Id="rId51" Target="slides/slide9.xml" Type="http://schemas.openxmlformats.org/officeDocument/2006/relationships/slide"/><Relationship Id="rId52" Target="slides/slide10.xml" Type="http://schemas.openxmlformats.org/officeDocument/2006/relationships/slide"/><Relationship Id="rId53" Target="slides/slide11.xml" Type="http://schemas.openxmlformats.org/officeDocument/2006/relationships/slide"/><Relationship Id="rId54" Target="slides/slide12.xml" Type="http://schemas.openxmlformats.org/officeDocument/2006/relationships/slide"/><Relationship Id="rId55" Target="slides/slide13.xml" Type="http://schemas.openxmlformats.org/officeDocument/2006/relationships/slide"/><Relationship Id="rId56" Target="slides/slide14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8953"/>
            <a:ext cx="14091663" cy="4440531"/>
          </a:xfrm>
          <a:custGeom>
            <a:avLst/>
            <a:gdLst/>
            <a:ahLst/>
            <a:cxnLst/>
            <a:rect r="r" b="b" t="t" l="l"/>
            <a:pathLst>
              <a:path h="4440531" w="14091663">
                <a:moveTo>
                  <a:pt x="0" y="0"/>
                </a:moveTo>
                <a:lnTo>
                  <a:pt x="14091663" y="0"/>
                </a:lnTo>
                <a:lnTo>
                  <a:pt x="14091663" y="4440530"/>
                </a:lnTo>
                <a:lnTo>
                  <a:pt x="0" y="4440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9726" r="0" b="-19646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51859" y="4502447"/>
            <a:ext cx="12687311" cy="2524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29"/>
              </a:lnSpc>
            </a:pPr>
            <a:r>
              <a:rPr lang="en-US" sz="8274">
                <a:solidFill>
                  <a:srgbClr val="FFFFFF"/>
                </a:solidFill>
                <a:latin typeface="Cy Grotesk Key"/>
              </a:rPr>
              <a:t>Medium Article Recommadation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42334" y="7012735"/>
            <a:ext cx="12687311" cy="431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0"/>
              </a:lnSpc>
            </a:pPr>
            <a:r>
              <a:rPr lang="en-US" sz="2492">
                <a:solidFill>
                  <a:srgbClr val="FFFFFF"/>
                </a:solidFill>
                <a:latin typeface="Cy Grotesk Key"/>
              </a:rPr>
              <a:t>sbert_model was used to implement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199131" y="9323365"/>
            <a:ext cx="7929603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Cy Grotesk Key"/>
              </a:rPr>
              <a:t>895161024 - Benakana Harikrishna Reddy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989849" y="8618160"/>
            <a:ext cx="6999555" cy="525837"/>
            <a:chOff x="0" y="0"/>
            <a:chExt cx="9332740" cy="70111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857276" y="73698"/>
              <a:ext cx="8475464" cy="5156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en-US" sz="2400">
                  <a:solidFill>
                    <a:srgbClr val="FFFFFF"/>
                  </a:solidFill>
                  <a:latin typeface="Canva Sans"/>
                </a:rPr>
                <a:t>STAT 5870 - Big Data Analysis Using Python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01116" cy="701116"/>
            </a:xfrm>
            <a:custGeom>
              <a:avLst/>
              <a:gdLst/>
              <a:ahLst/>
              <a:cxnLst/>
              <a:rect r="r" b="b" t="t" l="l"/>
              <a:pathLst>
                <a:path h="701116" w="701116">
                  <a:moveTo>
                    <a:pt x="0" y="0"/>
                  </a:moveTo>
                  <a:lnTo>
                    <a:pt x="701116" y="0"/>
                  </a:lnTo>
                  <a:lnTo>
                    <a:pt x="701116" y="701116"/>
                  </a:lnTo>
                  <a:lnTo>
                    <a:pt x="0" y="7011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886457" y="505485"/>
          <a:ext cx="16372843" cy="8752815"/>
        </p:xfrm>
        <a:graphic>
          <a:graphicData uri="http://schemas.openxmlformats.org/drawingml/2006/table">
            <a:tbl>
              <a:tblPr/>
              <a:tblGrid>
                <a:gridCol w="16372843"/>
              </a:tblGrid>
              <a:tr h="139390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6299"/>
                        </a:lnSpc>
                        <a:defRPr/>
                      </a:pPr>
                      <a:r>
                        <a:rPr lang="en-US" sz="4499">
                          <a:solidFill>
                            <a:srgbClr val="FFFFFF"/>
                          </a:solidFill>
                          <a:latin typeface="Cy Grotesk Key Bold"/>
                        </a:rPr>
                        <a:t>Model Intro- sbert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735891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Cy Grotesk Key Bold"/>
                        </a:rPr>
                        <a:t>SentenceTransformer('bert-base-nli-mean-tokens')</a:t>
                      </a:r>
                      <a:endParaRPr lang="en-US" sz="1100"/>
                    </a:p>
                    <a:p>
                      <a:pPr>
                        <a:lnSpc>
                          <a:spcPts val="3080"/>
                        </a:lnSpc>
                      </a:pPr>
                    </a:p>
                    <a:p>
                      <a:pPr marL="474981" indent="-237491" lvl="1">
                        <a:lnSpc>
                          <a:spcPts val="3080"/>
                        </a:lnSpc>
                        <a:buFont typeface="Arial"/>
                        <a:buChar char="•"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Cy Grotesk Key"/>
                        </a:rPr>
                        <a:t>SentenceTransformer('bert-base-nli-mean-tokens') is a pretrained sentence transformer model from the sentence-transformers library. It is based on the BERT (Bidirectional Encoder Representations from Transformers) architecture, which is a powerful neural network architecture for natural language processing (NLP) tasks.</a:t>
                      </a:r>
                    </a:p>
                    <a:p>
                      <a:pPr>
                        <a:lnSpc>
                          <a:spcPts val="3080"/>
                        </a:lnSpc>
                      </a:pPr>
                    </a:p>
                    <a:p>
                      <a:pPr marL="474981" indent="-237491" lvl="1">
                        <a:lnSpc>
                          <a:spcPts val="3080"/>
                        </a:lnSpc>
                        <a:buFont typeface="Arial"/>
                        <a:buChar char="•"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Cy Grotesk Key"/>
                        </a:rPr>
                        <a:t>The 'bert-base-nli-mean-tokens' model specifically uses a mean pooling layer to combine the contextualized word embeddings produced by the BERT encoder.</a:t>
                      </a:r>
                    </a:p>
                    <a:p>
                      <a:pPr>
                        <a:lnSpc>
                          <a:spcPts val="3080"/>
                        </a:lnSpc>
                      </a:pPr>
                    </a:p>
                    <a:p>
                      <a:pPr marL="474981" indent="-237491" lvl="1">
                        <a:lnSpc>
                          <a:spcPts val="3080"/>
                        </a:lnSpc>
                        <a:buFont typeface="Arial"/>
                        <a:buChar char="•"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Cy Grotesk Key"/>
                        </a:rPr>
                        <a:t>Key Charaecteristics</a:t>
                      </a:r>
                    </a:p>
                    <a:p>
                      <a:pPr marL="949962" indent="-316654" lvl="2">
                        <a:lnSpc>
                          <a:spcPts val="3080"/>
                        </a:lnSpc>
                        <a:buFont typeface="Arial"/>
                        <a:buChar char="⚬"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Cy Grotesk Key"/>
                        </a:rPr>
                        <a:t>State of art model</a:t>
                      </a:r>
                    </a:p>
                    <a:p>
                      <a:pPr marL="949962" indent="-316654" lvl="2">
                        <a:lnSpc>
                          <a:spcPts val="3080"/>
                        </a:lnSpc>
                        <a:buFont typeface="Arial"/>
                        <a:buChar char="⚬"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Cy Grotesk Key"/>
                        </a:rPr>
                        <a:t>It is based on the BERT architecture</a:t>
                      </a:r>
                    </a:p>
                    <a:p>
                      <a:pPr marL="949962" indent="-316654" lvl="2">
                        <a:lnSpc>
                          <a:spcPts val="3080"/>
                        </a:lnSpc>
                        <a:buFont typeface="Arial"/>
                        <a:buChar char="⚬"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Cy Grotesk Key"/>
                        </a:rPr>
                        <a:t>U</a:t>
                      </a:r>
                      <a:r>
                        <a:rPr lang="en-US" sz="2200">
                          <a:solidFill>
                            <a:srgbClr val="000000"/>
                          </a:solidFill>
                          <a:latin typeface="Cy Grotesk Key"/>
                        </a:rPr>
                        <a:t>ses a mean pooling layer</a:t>
                      </a:r>
                    </a:p>
                    <a:p>
                      <a:pPr>
                        <a:lnSpc>
                          <a:spcPts val="3080"/>
                        </a:lnSpc>
                      </a:pPr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16189744" y="9697535"/>
            <a:ext cx="2098256" cy="482958"/>
            <a:chOff x="0" y="0"/>
            <a:chExt cx="2797674" cy="64394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787369" y="60848"/>
              <a:ext cx="2010305" cy="4841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86"/>
                </a:lnSpc>
              </a:pPr>
              <a:r>
                <a:rPr lang="en-US" sz="2204">
                  <a:solidFill>
                    <a:srgbClr val="FFFFFF"/>
                  </a:solidFill>
                  <a:latin typeface="Canva Sans"/>
                </a:rPr>
                <a:t>STAT 5870</a:t>
              </a:r>
            </a:p>
          </p:txBody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43944" cy="643944"/>
            </a:xfrm>
            <a:custGeom>
              <a:avLst/>
              <a:gdLst/>
              <a:ahLst/>
              <a:cxnLst/>
              <a:rect r="r" b="b" t="t" l="l"/>
              <a:pathLst>
                <a:path h="643944" w="643944">
                  <a:moveTo>
                    <a:pt x="0" y="0"/>
                  </a:moveTo>
                  <a:lnTo>
                    <a:pt x="643944" y="0"/>
                  </a:lnTo>
                  <a:lnTo>
                    <a:pt x="643944" y="643944"/>
                  </a:lnTo>
                  <a:lnTo>
                    <a:pt x="0" y="6439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159099" y="172278"/>
          <a:ext cx="16230600" cy="6269436"/>
        </p:xfrm>
        <a:graphic>
          <a:graphicData uri="http://schemas.openxmlformats.org/drawingml/2006/table">
            <a:tbl>
              <a:tblPr/>
              <a:tblGrid>
                <a:gridCol w="16230600"/>
              </a:tblGrid>
              <a:tr h="626943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y Grotesk Key"/>
                        </a:rPr>
                        <a:t>I</a:t>
                      </a:r>
                      <a:r>
                        <a:rPr lang="en-US" sz="2300">
                          <a:solidFill>
                            <a:srgbClr val="000000"/>
                          </a:solidFill>
                          <a:latin typeface="Cy Grotesk Key"/>
                        </a:rPr>
                        <a:t>nspired from BERT &amp; RoBERTa</a:t>
                      </a:r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y Grotesk Key"/>
                        </a:rPr>
                        <a:t>In this sbert, a modification to bert siamese and triplet network structure to give siementical meaning sentence</a:t>
                      </a:r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y Grotesk Key"/>
                        </a:rPr>
                        <a:t>When compared sbert with BERT or RoBERTa or other state-of-art models it was performing better than them !</a:t>
                      </a:r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y Grotesk Key"/>
                        </a:rPr>
                        <a:t>In sbert, siamese network enables vectors for input sentences can be delivered.</a:t>
                      </a:r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y Grotesk Key"/>
                        </a:rPr>
                        <a:t>Using a similarity measure like cosine-similarity or Manhatten / Euclidean distance, semantically similar sentences can be found.</a:t>
                      </a:r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y Grotesk Key"/>
                        </a:rPr>
                        <a:t>After Fine-tuning sbert on NLI data, it out performed the state of art models.</a:t>
                      </a:r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Freeform 3" id="3"/>
          <p:cNvSpPr/>
          <p:nvPr/>
        </p:nvSpPr>
        <p:spPr>
          <a:xfrm flipH="false" flipV="false" rot="0">
            <a:off x="6862001" y="4527680"/>
            <a:ext cx="10527698" cy="5357367"/>
          </a:xfrm>
          <a:custGeom>
            <a:avLst/>
            <a:gdLst/>
            <a:ahLst/>
            <a:cxnLst/>
            <a:rect r="r" b="b" t="t" l="l"/>
            <a:pathLst>
              <a:path h="5357367" w="10527698">
                <a:moveTo>
                  <a:pt x="0" y="0"/>
                </a:moveTo>
                <a:lnTo>
                  <a:pt x="10527698" y="0"/>
                </a:lnTo>
                <a:lnTo>
                  <a:pt x="10527698" y="5357367"/>
                </a:lnTo>
                <a:lnTo>
                  <a:pt x="0" y="53573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11" t="-7512" r="-8704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86566" y="7598739"/>
            <a:ext cx="3319530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72">
                <a:solidFill>
                  <a:srgbClr val="000000"/>
                </a:solidFill>
                <a:latin typeface="Frutiger Bold"/>
              </a:rPr>
              <a:t>Architecture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3109" y="105332"/>
            <a:ext cx="17104891" cy="10076336"/>
          </a:xfrm>
          <a:custGeom>
            <a:avLst/>
            <a:gdLst/>
            <a:ahLst/>
            <a:cxnLst/>
            <a:rect r="r" b="b" t="t" l="l"/>
            <a:pathLst>
              <a:path h="10076336" w="17104891">
                <a:moveTo>
                  <a:pt x="0" y="0"/>
                </a:moveTo>
                <a:lnTo>
                  <a:pt x="17104891" y="0"/>
                </a:lnTo>
                <a:lnTo>
                  <a:pt x="17104891" y="10076336"/>
                </a:lnTo>
                <a:lnTo>
                  <a:pt x="0" y="100763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66647" y="3909228"/>
            <a:ext cx="8354705" cy="1242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08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43741" y="372884"/>
            <a:ext cx="884959" cy="8885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052"/>
              </a:lnSpc>
              <a:spcBef>
                <a:spcPct val="0"/>
              </a:spcBef>
            </a:pPr>
            <a:r>
              <a:rPr lang="en-US" sz="7180">
                <a:solidFill>
                  <a:srgbClr val="C6AC43"/>
                </a:solidFill>
                <a:latin typeface="Columbia Titling Bold"/>
              </a:rPr>
              <a:t>ResulTS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092275" y="448310"/>
            <a:ext cx="452578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Future work/thoughts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05873" y="1616348"/>
            <a:ext cx="17982127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It will be a webpage extenstion or any app which can read a file(s) of given loction.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 We will scrap and preprocess the data(webpage) and train the model.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Where the extentsion can give you the summary or answer any question within the information of the webpage.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if we can use G-API(not for free though), we can also suggest the websites based on pagerank similarity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895787" y="6151274"/>
            <a:ext cx="4918764" cy="1879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07"/>
              </a:lnSpc>
            </a:pPr>
            <a:r>
              <a:rPr lang="en-US" sz="6483">
                <a:solidFill>
                  <a:srgbClr val="F0E448"/>
                </a:solidFill>
                <a:latin typeface="Copperplate Gothic 32 AB"/>
              </a:rPr>
              <a:t>COMING SOON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662608" y="623479"/>
            <a:ext cx="5393809" cy="4456749"/>
          </a:xfrm>
          <a:custGeom>
            <a:avLst/>
            <a:gdLst/>
            <a:ahLst/>
            <a:cxnLst/>
            <a:rect r="r" b="b" t="t" l="l"/>
            <a:pathLst>
              <a:path h="4456749" w="5393809">
                <a:moveTo>
                  <a:pt x="0" y="0"/>
                </a:moveTo>
                <a:lnTo>
                  <a:pt x="5393809" y="0"/>
                </a:lnTo>
                <a:lnTo>
                  <a:pt x="5393809" y="4456749"/>
                </a:lnTo>
                <a:lnTo>
                  <a:pt x="0" y="44567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80440" y="794453"/>
            <a:ext cx="3596032" cy="4078675"/>
          </a:xfrm>
          <a:custGeom>
            <a:avLst/>
            <a:gdLst/>
            <a:ahLst/>
            <a:cxnLst/>
            <a:rect r="r" b="b" t="t" l="l"/>
            <a:pathLst>
              <a:path h="4078675" w="3596032">
                <a:moveTo>
                  <a:pt x="0" y="0"/>
                </a:moveTo>
                <a:lnTo>
                  <a:pt x="3596032" y="0"/>
                </a:lnTo>
                <a:lnTo>
                  <a:pt x="3596032" y="4078675"/>
                </a:lnTo>
                <a:lnTo>
                  <a:pt x="0" y="40786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67916" y="9362149"/>
            <a:ext cx="1648435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Cy Grotesk Key"/>
              </a:rPr>
              <a:t>If you have any queries you can reach me out at </a:t>
            </a:r>
            <a:r>
              <a:rPr lang="en-US" sz="2999">
                <a:solidFill>
                  <a:srgbClr val="000000"/>
                </a:solidFill>
                <a:latin typeface="Cy Grotesk Key Bold"/>
              </a:rPr>
              <a:t>linkedin</a:t>
            </a:r>
            <a:r>
              <a:rPr lang="en-US" sz="2999">
                <a:solidFill>
                  <a:srgbClr val="000000"/>
                </a:solidFill>
                <a:latin typeface="Cy Grotesk Key"/>
              </a:rPr>
              <a:t>.com/in/</a:t>
            </a:r>
            <a:r>
              <a:rPr lang="en-US" sz="2999">
                <a:solidFill>
                  <a:srgbClr val="000000"/>
                </a:solidFill>
                <a:latin typeface="Cy Grotesk Key Bold"/>
              </a:rPr>
              <a:t>bharikrishnareddy</a:t>
            </a:r>
            <a:r>
              <a:rPr lang="en-US" sz="2999">
                <a:solidFill>
                  <a:srgbClr val="000000"/>
                </a:solidFill>
                <a:latin typeface="Cy Grotesk Key"/>
              </a:rPr>
              <a:t>/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6073839" y="140521"/>
            <a:ext cx="2098256" cy="482958"/>
            <a:chOff x="0" y="0"/>
            <a:chExt cx="2797674" cy="64394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787369" y="60848"/>
              <a:ext cx="2010305" cy="4841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86"/>
                </a:lnSpc>
              </a:pPr>
              <a:r>
                <a:rPr lang="en-US" sz="2204">
                  <a:solidFill>
                    <a:srgbClr val="000000"/>
                  </a:solidFill>
                  <a:latin typeface="Canva Sans"/>
                </a:rPr>
                <a:t>STAT 5870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43944" cy="643944"/>
            </a:xfrm>
            <a:custGeom>
              <a:avLst/>
              <a:gdLst/>
              <a:ahLst/>
              <a:cxnLst/>
              <a:rect r="r" b="b" t="t" l="l"/>
              <a:pathLst>
                <a:path h="643944" w="643944">
                  <a:moveTo>
                    <a:pt x="0" y="0"/>
                  </a:moveTo>
                  <a:lnTo>
                    <a:pt x="643944" y="0"/>
                  </a:lnTo>
                  <a:lnTo>
                    <a:pt x="643944" y="643944"/>
                  </a:lnTo>
                  <a:lnTo>
                    <a:pt x="0" y="6439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2699444" y="6723349"/>
            <a:ext cx="12621296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626262"/>
                </a:solidFill>
                <a:latin typeface="Dekko"/>
              </a:rPr>
              <a:t>In the quiet hum of algorithms, time unfolds its coded grace, As each epoch whispers secrets, in the dance of ones and zeros, we embrace.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9515584" cy="10287000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021830" y="2948550"/>
            <a:ext cx="7556499" cy="7542760"/>
          </a:xfrm>
          <a:custGeom>
            <a:avLst/>
            <a:gdLst/>
            <a:ahLst/>
            <a:cxnLst/>
            <a:rect r="r" b="b" t="t" l="l"/>
            <a:pathLst>
              <a:path h="7542760" w="7556499">
                <a:moveTo>
                  <a:pt x="0" y="0"/>
                </a:moveTo>
                <a:lnTo>
                  <a:pt x="7556500" y="0"/>
                </a:lnTo>
                <a:lnTo>
                  <a:pt x="7556500" y="7542761"/>
                </a:lnTo>
                <a:lnTo>
                  <a:pt x="0" y="75427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09650"/>
            <a:ext cx="6566557" cy="1238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Cy Grotesk Key"/>
              </a:rPr>
              <a:t>Agenda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099374" y="990600"/>
            <a:ext cx="6159926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 u="sng">
                <a:solidFill>
                  <a:srgbClr val="000000"/>
                </a:solidFill>
                <a:latin typeface="Cy Grotesk Key"/>
              </a:rPr>
              <a:t>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099374" y="1728907"/>
            <a:ext cx="6159926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 u="sng">
                <a:solidFill>
                  <a:srgbClr val="000000"/>
                </a:solidFill>
                <a:latin typeface="Cy Grotesk Key"/>
              </a:rPr>
              <a:t>Articles.csv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099374" y="2543536"/>
            <a:ext cx="6159926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 u="sng">
                <a:solidFill>
                  <a:srgbClr val="000000"/>
                </a:solidFill>
                <a:latin typeface="Cy Grotesk Key"/>
              </a:rPr>
              <a:t>content.csv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099374" y="3471070"/>
            <a:ext cx="6159926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000000"/>
                </a:solidFill>
                <a:latin typeface="Cy Grotesk Key"/>
              </a:rPr>
              <a:t>Model Intro - sbert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99374" y="4288315"/>
            <a:ext cx="6159926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000000"/>
                </a:solidFill>
                <a:latin typeface="Cy Grotesk Key"/>
              </a:rPr>
              <a:t>Model Architecture - sbert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6057740" y="9691352"/>
            <a:ext cx="2098256" cy="482958"/>
            <a:chOff x="0" y="0"/>
            <a:chExt cx="2797674" cy="643944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787369" y="60848"/>
              <a:ext cx="2010305" cy="4841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86"/>
                </a:lnSpc>
              </a:pPr>
              <a:r>
                <a:rPr lang="en-US" sz="2204">
                  <a:solidFill>
                    <a:srgbClr val="000000"/>
                  </a:solidFill>
                  <a:latin typeface="Canva Sans"/>
                </a:rPr>
                <a:t>STAT 5870</a:t>
              </a:r>
            </a:p>
          </p:txBody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43944" cy="643944"/>
            </a:xfrm>
            <a:custGeom>
              <a:avLst/>
              <a:gdLst/>
              <a:ahLst/>
              <a:cxnLst/>
              <a:rect r="r" b="b" t="t" l="l"/>
              <a:pathLst>
                <a:path h="643944" w="643944">
                  <a:moveTo>
                    <a:pt x="0" y="0"/>
                  </a:moveTo>
                  <a:lnTo>
                    <a:pt x="643944" y="0"/>
                  </a:lnTo>
                  <a:lnTo>
                    <a:pt x="643944" y="643944"/>
                  </a:lnTo>
                  <a:lnTo>
                    <a:pt x="0" y="6439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057740" y="9691352"/>
            <a:ext cx="2098256" cy="482958"/>
            <a:chOff x="0" y="0"/>
            <a:chExt cx="2797674" cy="64394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787369" y="60848"/>
              <a:ext cx="2010305" cy="4841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86"/>
                </a:lnSpc>
              </a:pPr>
              <a:r>
                <a:rPr lang="en-US" sz="2204">
                  <a:solidFill>
                    <a:srgbClr val="0E0D0D"/>
                  </a:solidFill>
                  <a:latin typeface="Canva Sans"/>
                </a:rPr>
                <a:t>STAT 5870</a:t>
              </a:r>
            </a:p>
          </p:txBody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3944" cy="643944"/>
            </a:xfrm>
            <a:custGeom>
              <a:avLst/>
              <a:gdLst/>
              <a:ahLst/>
              <a:cxnLst/>
              <a:rect r="r" b="b" t="t" l="l"/>
              <a:pathLst>
                <a:path h="643944" w="643944">
                  <a:moveTo>
                    <a:pt x="0" y="0"/>
                  </a:moveTo>
                  <a:lnTo>
                    <a:pt x="643944" y="0"/>
                  </a:lnTo>
                  <a:lnTo>
                    <a:pt x="643944" y="643944"/>
                  </a:lnTo>
                  <a:lnTo>
                    <a:pt x="0" y="6439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3721441" y="271127"/>
            <a:ext cx="13625105" cy="9165980"/>
          </a:xfrm>
          <a:custGeom>
            <a:avLst/>
            <a:gdLst/>
            <a:ahLst/>
            <a:cxnLst/>
            <a:rect r="r" b="b" t="t" l="l"/>
            <a:pathLst>
              <a:path h="9165980" w="13625105">
                <a:moveTo>
                  <a:pt x="0" y="0"/>
                </a:moveTo>
                <a:lnTo>
                  <a:pt x="13625105" y="0"/>
                </a:lnTo>
                <a:lnTo>
                  <a:pt x="13625105" y="9165980"/>
                </a:lnTo>
                <a:lnTo>
                  <a:pt x="0" y="91659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-9525"/>
            <a:ext cx="7442881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26"/>
              </a:lnSpc>
            </a:pPr>
            <a:r>
              <a:rPr lang="en-US" sz="5688">
                <a:solidFill>
                  <a:srgbClr val="000000"/>
                </a:solidFill>
                <a:latin typeface="Cy Grotesk Key"/>
              </a:rPr>
              <a:t>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168754" y="9894731"/>
            <a:ext cx="5345921" cy="396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0E0D0D"/>
                </a:solidFill>
                <a:latin typeface="Canva Sans"/>
              </a:rPr>
              <a:t>Data flow/Manipulation/Building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3426" y="880590"/>
            <a:ext cx="17901149" cy="4024653"/>
          </a:xfrm>
          <a:custGeom>
            <a:avLst/>
            <a:gdLst/>
            <a:ahLst/>
            <a:cxnLst/>
            <a:rect r="r" b="b" t="t" l="l"/>
            <a:pathLst>
              <a:path h="4024653" w="17901149">
                <a:moveTo>
                  <a:pt x="0" y="0"/>
                </a:moveTo>
                <a:lnTo>
                  <a:pt x="17901148" y="0"/>
                </a:lnTo>
                <a:lnTo>
                  <a:pt x="17901148" y="4024653"/>
                </a:lnTo>
                <a:lnTo>
                  <a:pt x="0" y="40246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9199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122462" y="5143500"/>
            <a:ext cx="5061190" cy="4705770"/>
          </a:xfrm>
          <a:custGeom>
            <a:avLst/>
            <a:gdLst/>
            <a:ahLst/>
            <a:cxnLst/>
            <a:rect r="r" b="b" t="t" l="l"/>
            <a:pathLst>
              <a:path h="4705770" w="5061190">
                <a:moveTo>
                  <a:pt x="0" y="0"/>
                </a:moveTo>
                <a:lnTo>
                  <a:pt x="5061190" y="0"/>
                </a:lnTo>
                <a:lnTo>
                  <a:pt x="5061190" y="4705770"/>
                </a:lnTo>
                <a:lnTo>
                  <a:pt x="0" y="47057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902740" y="61944"/>
            <a:ext cx="374198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Little info on Data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9050" y="33426"/>
            <a:ext cx="15320974" cy="10287000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5330499" y="23901"/>
            <a:ext cx="2957501" cy="2957501"/>
          </a:xfrm>
          <a:custGeom>
            <a:avLst/>
            <a:gdLst/>
            <a:ahLst/>
            <a:cxnLst/>
            <a:rect r="r" b="b" t="t" l="l"/>
            <a:pathLst>
              <a:path h="2957501" w="2957501">
                <a:moveTo>
                  <a:pt x="0" y="0"/>
                </a:moveTo>
                <a:lnTo>
                  <a:pt x="2957501" y="0"/>
                </a:lnTo>
                <a:lnTo>
                  <a:pt x="2957501" y="2957501"/>
                </a:lnTo>
                <a:lnTo>
                  <a:pt x="0" y="2957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8997" y="153362"/>
            <a:ext cx="5271786" cy="595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89"/>
              </a:lnSpc>
            </a:pPr>
            <a:r>
              <a:rPr lang="en-US" sz="3908">
                <a:solidFill>
                  <a:srgbClr val="FFFFFF"/>
                </a:solidFill>
                <a:latin typeface="Cy Grotesk Key"/>
              </a:rPr>
              <a:t>Articles.csv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93800" y="1119389"/>
            <a:ext cx="9318427" cy="835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6531" indent="-258266" lvl="1">
              <a:lnSpc>
                <a:spcPts val="3349"/>
              </a:lnSpc>
              <a:buFont typeface="Arial"/>
              <a:buChar char="•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Dropped null values</a:t>
            </a:r>
          </a:p>
          <a:p>
            <a:pPr algn="just" marL="516531" indent="-258266" lvl="1">
              <a:lnSpc>
                <a:spcPts val="3349"/>
              </a:lnSpc>
              <a:buFont typeface="Arial"/>
              <a:buChar char="•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typecasting and FE of ‘timestamp’</a:t>
            </a:r>
          </a:p>
          <a:p>
            <a:pPr algn="just" marL="516531" indent="-258266" lvl="1">
              <a:lnSpc>
                <a:spcPts val="3349"/>
              </a:lnSpc>
              <a:buFont typeface="Arial"/>
              <a:buChar char="•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Data Cleaning on ‘title’,’author’ &amp; ‘text’</a:t>
            </a:r>
          </a:p>
          <a:p>
            <a:pPr algn="just" marL="1033062" indent="-344354" lvl="2">
              <a:lnSpc>
                <a:spcPts val="3349"/>
              </a:lnSpc>
              <a:buFont typeface="Arial"/>
              <a:buChar char="⚬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 Removing invalid values/charachter</a:t>
            </a:r>
          </a:p>
          <a:p>
            <a:pPr algn="just" marL="1033062" indent="-344354" lvl="2">
              <a:lnSpc>
                <a:spcPts val="3349"/>
              </a:lnSpc>
              <a:buFont typeface="Arial"/>
              <a:buChar char="⚬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lowering the case</a:t>
            </a:r>
          </a:p>
          <a:p>
            <a:pPr algn="just" marL="516531" indent="-258266" lvl="1">
              <a:lnSpc>
                <a:spcPts val="3349"/>
              </a:lnSpc>
              <a:buFont typeface="Arial"/>
              <a:buChar char="•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Ananlysis</a:t>
            </a:r>
          </a:p>
          <a:p>
            <a:pPr algn="just" marL="1033062" indent="-344354" lvl="2">
              <a:lnSpc>
                <a:spcPts val="3349"/>
              </a:lnSpc>
              <a:buFont typeface="Arial"/>
              <a:buChar char="⚬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Articles with more than one author</a:t>
            </a:r>
          </a:p>
          <a:p>
            <a:pPr algn="just" marL="1549593" indent="-387398" lvl="3">
              <a:lnSpc>
                <a:spcPts val="3349"/>
              </a:lnSpc>
              <a:buFont typeface="Arial"/>
              <a:buChar char="￭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Articles with Multiple Authors: </a:t>
            </a:r>
            <a:r>
              <a:rPr lang="en-US" sz="2392">
                <a:solidFill>
                  <a:srgbClr val="7ED957"/>
                </a:solidFill>
                <a:latin typeface="Canva Sans"/>
              </a:rPr>
              <a:t>161373</a:t>
            </a:r>
          </a:p>
          <a:p>
            <a:pPr algn="just" marL="1033062" indent="-344354" lvl="2">
              <a:lnSpc>
                <a:spcPts val="3349"/>
              </a:lnSpc>
              <a:buFont typeface="Arial"/>
              <a:buChar char="⚬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Average tags per articles</a:t>
            </a:r>
          </a:p>
          <a:p>
            <a:pPr algn="just" marL="1549593" indent="-387398" lvl="3">
              <a:lnSpc>
                <a:spcPts val="3349"/>
              </a:lnSpc>
              <a:buFont typeface="Arial"/>
              <a:buChar char="￭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Average Tags per Article: </a:t>
            </a:r>
            <a:r>
              <a:rPr lang="en-US" sz="2392">
                <a:solidFill>
                  <a:srgbClr val="7ED957"/>
                </a:solidFill>
                <a:latin typeface="Canva Sans"/>
              </a:rPr>
              <a:t>4.577690444257301</a:t>
            </a:r>
          </a:p>
          <a:p>
            <a:pPr algn="just" marL="1033062" indent="-344354" lvl="2">
              <a:lnSpc>
                <a:spcPts val="3349"/>
              </a:lnSpc>
              <a:buFont typeface="Arial"/>
              <a:buChar char="⚬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distribution of articles over time</a:t>
            </a:r>
          </a:p>
          <a:p>
            <a:pPr algn="just" marL="1549593" indent="-387398" lvl="3">
              <a:lnSpc>
                <a:spcPts val="3349"/>
              </a:lnSpc>
              <a:buFont typeface="Arial"/>
              <a:buChar char="￭"/>
            </a:pPr>
            <a:r>
              <a:rPr lang="en-US" sz="2392">
                <a:solidFill>
                  <a:srgbClr val="7ED957"/>
                </a:solidFill>
                <a:latin typeface="Canva Sans"/>
              </a:rPr>
              <a:t>2020 115846 </a:t>
            </a:r>
          </a:p>
          <a:p>
            <a:pPr algn="just" marL="1549593" indent="-387398" lvl="3">
              <a:lnSpc>
                <a:spcPts val="3349"/>
              </a:lnSpc>
              <a:buFont typeface="Arial"/>
              <a:buChar char="￭"/>
            </a:pPr>
            <a:r>
              <a:rPr lang="en-US" sz="2392">
                <a:solidFill>
                  <a:srgbClr val="7ED957"/>
                </a:solidFill>
                <a:latin typeface="Canva Sans"/>
              </a:rPr>
              <a:t>2021 32182 </a:t>
            </a:r>
          </a:p>
          <a:p>
            <a:pPr algn="just" marL="1549593" indent="-387398" lvl="3">
              <a:lnSpc>
                <a:spcPts val="3349"/>
              </a:lnSpc>
              <a:buFont typeface="Arial"/>
              <a:buChar char="￭"/>
            </a:pPr>
            <a:r>
              <a:rPr lang="en-US" sz="2392">
                <a:solidFill>
                  <a:srgbClr val="7ED957"/>
                </a:solidFill>
                <a:latin typeface="Canva Sans"/>
              </a:rPr>
              <a:t>2019 26221</a:t>
            </a:r>
          </a:p>
          <a:p>
            <a:pPr algn="just" marL="1549593" indent="-387398" lvl="3">
              <a:lnSpc>
                <a:spcPts val="3349"/>
              </a:lnSpc>
              <a:buFont typeface="Arial"/>
              <a:buChar char="￭"/>
            </a:pPr>
            <a:r>
              <a:rPr lang="en-US" sz="2392">
                <a:solidFill>
                  <a:srgbClr val="7ED957"/>
                </a:solidFill>
                <a:latin typeface="Canva Sans"/>
              </a:rPr>
              <a:t>2018 9846</a:t>
            </a:r>
          </a:p>
          <a:p>
            <a:pPr algn="just" marL="516531" indent="-258266" lvl="1">
              <a:lnSpc>
                <a:spcPts val="3349"/>
              </a:lnSpc>
              <a:buFont typeface="Arial"/>
              <a:buChar char="•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Visualization</a:t>
            </a:r>
          </a:p>
          <a:p>
            <a:pPr algn="just" marL="1033062" indent="-344354" lvl="2">
              <a:lnSpc>
                <a:spcPts val="3349"/>
              </a:lnSpc>
              <a:buFont typeface="Arial"/>
              <a:buChar char="⚬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Top 10 most popular/used tags</a:t>
            </a:r>
          </a:p>
          <a:p>
            <a:pPr algn="just" marL="1033062" indent="-344354" lvl="2">
              <a:lnSpc>
                <a:spcPts val="3349"/>
              </a:lnSpc>
              <a:buFont typeface="Arial"/>
              <a:buChar char="⚬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Distribution &amp; Trend of Article Publications Over Years</a:t>
            </a:r>
          </a:p>
          <a:p>
            <a:pPr algn="just" marL="1033062" indent="-344354" lvl="2">
              <a:lnSpc>
                <a:spcPts val="3349"/>
              </a:lnSpc>
              <a:buFont typeface="Arial"/>
              <a:buChar char="⚬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Year-wise Distribution of Articles (Box-and-Whisker Plot)</a:t>
            </a:r>
          </a:p>
          <a:p>
            <a:pPr algn="just" marL="516531" indent="-258266" lvl="1">
              <a:lnSpc>
                <a:spcPts val="3349"/>
              </a:lnSpc>
              <a:buFont typeface="Arial"/>
              <a:buChar char="•"/>
            </a:pPr>
            <a:r>
              <a:rPr lang="en-US" sz="2392">
                <a:solidFill>
                  <a:srgbClr val="D9D9D2"/>
                </a:solidFill>
                <a:latin typeface="Canva Sans"/>
              </a:rPr>
              <a:t>Divided tags feature into T1,T2,T3,T4 &amp; T5 after preprcessing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057740" y="9691352"/>
            <a:ext cx="2098256" cy="482958"/>
            <a:chOff x="0" y="0"/>
            <a:chExt cx="2797674" cy="643944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87369" y="60848"/>
              <a:ext cx="2010305" cy="4841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86"/>
                </a:lnSpc>
              </a:pPr>
              <a:r>
                <a:rPr lang="en-US" sz="2204">
                  <a:solidFill>
                    <a:srgbClr val="000000"/>
                  </a:solidFill>
                  <a:latin typeface="Canva Sans"/>
                </a:rPr>
                <a:t>STAT 5870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43944" cy="643944"/>
            </a:xfrm>
            <a:custGeom>
              <a:avLst/>
              <a:gdLst/>
              <a:ahLst/>
              <a:cxnLst/>
              <a:rect r="r" b="b" t="t" l="l"/>
              <a:pathLst>
                <a:path h="643944" w="643944">
                  <a:moveTo>
                    <a:pt x="0" y="0"/>
                  </a:moveTo>
                  <a:lnTo>
                    <a:pt x="643944" y="0"/>
                  </a:lnTo>
                  <a:lnTo>
                    <a:pt x="643944" y="643944"/>
                  </a:lnTo>
                  <a:lnTo>
                    <a:pt x="0" y="6439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887" y="322602"/>
            <a:ext cx="5570419" cy="5046469"/>
          </a:xfrm>
          <a:custGeom>
            <a:avLst/>
            <a:gdLst/>
            <a:ahLst/>
            <a:cxnLst/>
            <a:rect r="r" b="b" t="t" l="l"/>
            <a:pathLst>
              <a:path h="5046469" w="5570419">
                <a:moveTo>
                  <a:pt x="0" y="0"/>
                </a:moveTo>
                <a:lnTo>
                  <a:pt x="5570419" y="0"/>
                </a:lnTo>
                <a:lnTo>
                  <a:pt x="5570419" y="5046469"/>
                </a:lnTo>
                <a:lnTo>
                  <a:pt x="0" y="50464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237931" y="225571"/>
            <a:ext cx="5893777" cy="4818002"/>
          </a:xfrm>
          <a:custGeom>
            <a:avLst/>
            <a:gdLst/>
            <a:ahLst/>
            <a:cxnLst/>
            <a:rect r="r" b="b" t="t" l="l"/>
            <a:pathLst>
              <a:path h="4818002" w="5893777">
                <a:moveTo>
                  <a:pt x="0" y="0"/>
                </a:moveTo>
                <a:lnTo>
                  <a:pt x="5893777" y="0"/>
                </a:lnTo>
                <a:lnTo>
                  <a:pt x="5893777" y="4818002"/>
                </a:lnTo>
                <a:lnTo>
                  <a:pt x="0" y="4818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887" y="5717338"/>
            <a:ext cx="6932037" cy="4441123"/>
          </a:xfrm>
          <a:custGeom>
            <a:avLst/>
            <a:gdLst/>
            <a:ahLst/>
            <a:cxnLst/>
            <a:rect r="r" b="b" t="t" l="l"/>
            <a:pathLst>
              <a:path h="4441123" w="6932037">
                <a:moveTo>
                  <a:pt x="0" y="0"/>
                </a:moveTo>
                <a:lnTo>
                  <a:pt x="6932037" y="0"/>
                </a:lnTo>
                <a:lnTo>
                  <a:pt x="6932037" y="4441122"/>
                </a:lnTo>
                <a:lnTo>
                  <a:pt x="0" y="44411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275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464233" y="5717338"/>
            <a:ext cx="10667475" cy="4339312"/>
          </a:xfrm>
          <a:custGeom>
            <a:avLst/>
            <a:gdLst/>
            <a:ahLst/>
            <a:cxnLst/>
            <a:rect r="r" b="b" t="t" l="l"/>
            <a:pathLst>
              <a:path h="4339312" w="10667475">
                <a:moveTo>
                  <a:pt x="0" y="0"/>
                </a:moveTo>
                <a:lnTo>
                  <a:pt x="10667475" y="0"/>
                </a:lnTo>
                <a:lnTo>
                  <a:pt x="10667475" y="4339312"/>
                </a:lnTo>
                <a:lnTo>
                  <a:pt x="0" y="43393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951551" y="1028700"/>
            <a:ext cx="6050136" cy="3655556"/>
          </a:xfrm>
          <a:custGeom>
            <a:avLst/>
            <a:gdLst/>
            <a:ahLst/>
            <a:cxnLst/>
            <a:rect r="r" b="b" t="t" l="l"/>
            <a:pathLst>
              <a:path h="3655556" w="6050136">
                <a:moveTo>
                  <a:pt x="0" y="0"/>
                </a:moveTo>
                <a:lnTo>
                  <a:pt x="6050135" y="0"/>
                </a:lnTo>
                <a:lnTo>
                  <a:pt x="6050135" y="3655556"/>
                </a:lnTo>
                <a:lnTo>
                  <a:pt x="0" y="36555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2879" y="9646624"/>
            <a:ext cx="2098256" cy="482958"/>
            <a:chOff x="0" y="0"/>
            <a:chExt cx="2797674" cy="64394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787369" y="60848"/>
              <a:ext cx="2010305" cy="4841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86"/>
                </a:lnSpc>
              </a:pPr>
              <a:r>
                <a:rPr lang="en-US" sz="2204">
                  <a:solidFill>
                    <a:srgbClr val="FEFEFE"/>
                  </a:solidFill>
                  <a:latin typeface="Canva Sans"/>
                </a:rPr>
                <a:t>STAT 5870</a:t>
              </a:r>
            </a:p>
          </p:txBody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3944" cy="643944"/>
            </a:xfrm>
            <a:custGeom>
              <a:avLst/>
              <a:gdLst/>
              <a:ahLst/>
              <a:cxnLst/>
              <a:rect r="r" b="b" t="t" l="l"/>
              <a:pathLst>
                <a:path h="643944" w="643944">
                  <a:moveTo>
                    <a:pt x="0" y="0"/>
                  </a:moveTo>
                  <a:lnTo>
                    <a:pt x="643944" y="0"/>
                  </a:lnTo>
                  <a:lnTo>
                    <a:pt x="643944" y="643944"/>
                  </a:lnTo>
                  <a:lnTo>
                    <a:pt x="0" y="6439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9592888" y="5026615"/>
            <a:ext cx="8445676" cy="5102967"/>
          </a:xfrm>
          <a:custGeom>
            <a:avLst/>
            <a:gdLst/>
            <a:ahLst/>
            <a:cxnLst/>
            <a:rect r="r" b="b" t="t" l="l"/>
            <a:pathLst>
              <a:path h="5102967" w="8445676">
                <a:moveTo>
                  <a:pt x="0" y="0"/>
                </a:moveTo>
                <a:lnTo>
                  <a:pt x="8445676" y="0"/>
                </a:lnTo>
                <a:lnTo>
                  <a:pt x="8445676" y="5102967"/>
                </a:lnTo>
                <a:lnTo>
                  <a:pt x="0" y="51029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9516077" cy="5143500"/>
          </a:xfrm>
          <a:custGeom>
            <a:avLst/>
            <a:gdLst/>
            <a:ahLst/>
            <a:cxnLst/>
            <a:rect r="r" b="b" t="t" l="l"/>
            <a:pathLst>
              <a:path h="5143500" w="9516077">
                <a:moveTo>
                  <a:pt x="0" y="0"/>
                </a:moveTo>
                <a:lnTo>
                  <a:pt x="9516077" y="0"/>
                </a:lnTo>
                <a:lnTo>
                  <a:pt x="9516077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480036" y="209412"/>
            <a:ext cx="1558528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D9D9D2"/>
                </a:solidFill>
                <a:latin typeface="Canva Sans Bold"/>
              </a:rPr>
              <a:t>(conti.)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35419" y="971132"/>
            <a:ext cx="14617162" cy="9315868"/>
          </a:xfrm>
          <a:custGeom>
            <a:avLst/>
            <a:gdLst/>
            <a:ahLst/>
            <a:cxnLst/>
            <a:rect r="r" b="b" t="t" l="l"/>
            <a:pathLst>
              <a:path h="9315868" w="14617162">
                <a:moveTo>
                  <a:pt x="0" y="0"/>
                </a:moveTo>
                <a:lnTo>
                  <a:pt x="14617162" y="0"/>
                </a:lnTo>
                <a:lnTo>
                  <a:pt x="14617162" y="9315868"/>
                </a:lnTo>
                <a:lnTo>
                  <a:pt x="0" y="93158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243780" y="151376"/>
            <a:ext cx="522089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DFDFD"/>
                </a:solidFill>
                <a:latin typeface="Canva Sans"/>
              </a:rPr>
              <a:t>Never visualize too much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520170"/>
            <a:ext cx="18288000" cy="766830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-5630352" y="377380"/>
            <a:ext cx="27990334" cy="13611696"/>
            <a:chOff x="0" y="0"/>
            <a:chExt cx="37320445" cy="181489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24002960" y="4807185"/>
              <a:ext cx="13317485" cy="13341743"/>
            </a:xfrm>
            <a:custGeom>
              <a:avLst/>
              <a:gdLst/>
              <a:ahLst/>
              <a:cxnLst/>
              <a:rect r="r" b="b" t="t" l="l"/>
              <a:pathLst>
                <a:path h="13341743" w="13317485">
                  <a:moveTo>
                    <a:pt x="0" y="0"/>
                  </a:moveTo>
                  <a:lnTo>
                    <a:pt x="13317485" y="0"/>
                  </a:lnTo>
                  <a:lnTo>
                    <a:pt x="13317485" y="13341743"/>
                  </a:lnTo>
                  <a:lnTo>
                    <a:pt x="0" y="133417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4807185"/>
              <a:ext cx="13317485" cy="13341743"/>
            </a:xfrm>
            <a:custGeom>
              <a:avLst/>
              <a:gdLst/>
              <a:ahLst/>
              <a:cxnLst/>
              <a:rect r="r" b="b" t="t" l="l"/>
              <a:pathLst>
                <a:path h="13341743" w="13317485">
                  <a:moveTo>
                    <a:pt x="0" y="0"/>
                  </a:moveTo>
                  <a:lnTo>
                    <a:pt x="13317485" y="0"/>
                  </a:lnTo>
                  <a:lnTo>
                    <a:pt x="13317485" y="13341743"/>
                  </a:lnTo>
                  <a:lnTo>
                    <a:pt x="0" y="133417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7934834" y="-66675"/>
              <a:ext cx="6112166" cy="6322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Cy Grotesk Key"/>
                </a:rPr>
                <a:t>Text Preprocessing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7934834" y="893024"/>
              <a:ext cx="6112166" cy="2286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96571" indent="-248285" lvl="1">
                <a:lnSpc>
                  <a:spcPts val="3450"/>
                </a:lnSpc>
                <a:buFont typeface="Arial"/>
                <a:buChar char="•"/>
              </a:pPr>
              <a:r>
                <a:rPr lang="en-US" sz="2300">
                  <a:solidFill>
                    <a:srgbClr val="000000"/>
                  </a:solidFill>
                  <a:latin typeface="Cy Grotesk Key"/>
                </a:rPr>
                <a:t>generated tokens and validated</a:t>
              </a:r>
            </a:p>
            <a:p>
              <a:pPr marL="496571" indent="-248285" lvl="1">
                <a:lnSpc>
                  <a:spcPts val="3450"/>
                </a:lnSpc>
                <a:buFont typeface="Arial"/>
                <a:buChar char="•"/>
              </a:pPr>
              <a:r>
                <a:rPr lang="en-US" sz="2300">
                  <a:solidFill>
                    <a:srgbClr val="000000"/>
                  </a:solidFill>
                  <a:latin typeface="Cy Grotesk Key"/>
                </a:rPr>
                <a:t>removed stop words</a:t>
              </a:r>
            </a:p>
            <a:p>
              <a:pPr>
                <a:lnSpc>
                  <a:spcPts val="3450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3586970" y="-66675"/>
              <a:ext cx="6112166" cy="6322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Cy Grotesk Key"/>
                </a:rPr>
                <a:t>Feature Engineering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3586970" y="893024"/>
              <a:ext cx="6112166" cy="63760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96571" indent="-248285" lvl="1">
                <a:lnSpc>
                  <a:spcPts val="3450"/>
                </a:lnSpc>
                <a:buFont typeface="Arial"/>
                <a:buChar char="•"/>
              </a:pPr>
              <a:r>
                <a:rPr lang="en-US" sz="2300">
                  <a:solidFill>
                    <a:srgbClr val="000000"/>
                  </a:solidFill>
                  <a:latin typeface="Cy Grotesk Key"/>
                </a:rPr>
                <a:t>Combined </a:t>
              </a:r>
              <a:r>
                <a:rPr lang="en-US" sz="2300">
                  <a:solidFill>
                    <a:srgbClr val="000000"/>
                  </a:solidFill>
                  <a:latin typeface="Cy Grotesk Key"/>
                </a:rPr>
                <a:t> title and tags to generate the TF-IDF vector and matrix to build model, </a:t>
              </a:r>
              <a:r>
                <a:rPr lang="en-US" sz="2300">
                  <a:solidFill>
                    <a:srgbClr val="FF3131"/>
                  </a:solidFill>
                  <a:latin typeface="Cy Grotesk Key"/>
                </a:rPr>
                <a:t>but due to large data cosine_sim between text was too low</a:t>
              </a:r>
              <a:r>
                <a:rPr lang="en-US" sz="2300">
                  <a:solidFill>
                    <a:srgbClr val="000000"/>
                  </a:solidFill>
                  <a:latin typeface="Cy Grotesk Key"/>
                </a:rPr>
                <a:t> and we moved to </a:t>
              </a:r>
              <a:r>
                <a:rPr lang="en-US" sz="2300">
                  <a:solidFill>
                    <a:srgbClr val="7ED957"/>
                  </a:solidFill>
                  <a:latin typeface="Cy Grotesk Key"/>
                </a:rPr>
                <a:t>sbert</a:t>
              </a:r>
            </a:p>
            <a:p>
              <a:pPr marL="496571" indent="-248285" lvl="1">
                <a:lnSpc>
                  <a:spcPts val="3450"/>
                </a:lnSpc>
                <a:buFont typeface="Arial"/>
                <a:buChar char="•"/>
              </a:pPr>
              <a:r>
                <a:rPr lang="en-US" sz="2300">
                  <a:solidFill>
                    <a:srgbClr val="000000"/>
                  </a:solidFill>
                  <a:latin typeface="Cy Grotesk Key"/>
                </a:rPr>
                <a:t>By removing the all the reduntant features we created content.csv for efficient processing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9924296" y="-52049"/>
              <a:ext cx="11614281" cy="6322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Cy Grotesk Key"/>
                </a:rPr>
                <a:t>Machine Code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9924296" y="907650"/>
              <a:ext cx="11614281" cy="40392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96571" indent="-248285" lvl="1">
                <a:lnSpc>
                  <a:spcPts val="3450"/>
                </a:lnSpc>
                <a:buFont typeface="Arial"/>
                <a:buChar char="•"/>
              </a:pPr>
              <a:r>
                <a:rPr lang="en-US" sz="2300">
                  <a:solidFill>
                    <a:srgbClr val="000000"/>
                  </a:solidFill>
                  <a:latin typeface="Cy Grotesk Key"/>
                </a:rPr>
                <a:t>Used 1 </a:t>
              </a:r>
              <a:r>
                <a:rPr lang="en-US" sz="2300">
                  <a:solidFill>
                    <a:srgbClr val="7ED957"/>
                  </a:solidFill>
                  <a:latin typeface="Cy Grotesk Key"/>
                </a:rPr>
                <a:t>GPU: Tesla T4</a:t>
              </a:r>
              <a:r>
                <a:rPr lang="en-US" sz="2300">
                  <a:solidFill>
                    <a:srgbClr val="000000"/>
                  </a:solidFill>
                  <a:latin typeface="Cy Grotesk Key"/>
                </a:rPr>
                <a:t> to convert text to machine readable and build the train the modle with sbert</a:t>
              </a:r>
            </a:p>
            <a:p>
              <a:pPr marL="496571" indent="-248285" lvl="1">
                <a:lnSpc>
                  <a:spcPts val="3450"/>
                </a:lnSpc>
                <a:buFont typeface="Arial"/>
                <a:buChar char="•"/>
              </a:pPr>
              <a:r>
                <a:rPr lang="en-US" sz="2300">
                  <a:solidFill>
                    <a:srgbClr val="0E0D0D"/>
                  </a:solidFill>
                  <a:latin typeface="Cy Grotesk Key Bold"/>
                </a:rPr>
                <a:t>SentenceTransformer('bert-base-nli-mean-tokens')</a:t>
              </a:r>
              <a:r>
                <a:rPr lang="en-US" sz="2300">
                  <a:solidFill>
                    <a:srgbClr val="7ED957"/>
                  </a:solidFill>
                  <a:latin typeface="Cy Grotesk Key"/>
                </a:rPr>
                <a:t> </a:t>
              </a:r>
              <a:r>
                <a:rPr lang="en-US" sz="2300">
                  <a:solidFill>
                    <a:srgbClr val="000000"/>
                  </a:solidFill>
                  <a:latin typeface="Cy Grotesk Key"/>
                </a:rPr>
                <a:t>is used to preprocess the data and before create embeddings of the text data</a:t>
              </a:r>
            </a:p>
            <a:p>
              <a:pPr marL="496571" indent="-248285" lvl="1">
                <a:lnSpc>
                  <a:spcPts val="3450"/>
                </a:lnSpc>
                <a:buFont typeface="Arial"/>
                <a:buChar char="•"/>
              </a:pPr>
              <a:r>
                <a:rPr lang="en-US" sz="2300">
                  <a:solidFill>
                    <a:srgbClr val="000000"/>
                  </a:solidFill>
                  <a:latin typeface="Cy Grotesk Key"/>
                </a:rPr>
                <a:t>Created embeddings by using the inbuilt funtion in sbert i.e </a:t>
              </a:r>
              <a:r>
                <a:rPr lang="en-US" sz="2300">
                  <a:solidFill>
                    <a:srgbClr val="000000"/>
                  </a:solidFill>
                  <a:latin typeface="Cy Grotesk Key Bold"/>
                </a:rPr>
                <a:t>sbert_model.encode()</a:t>
              </a:r>
            </a:p>
          </p:txBody>
        </p:sp>
        <p:sp>
          <p:nvSpPr>
            <p:cNvPr name="AutoShape 12" id="12"/>
            <p:cNvSpPr/>
            <p:nvPr/>
          </p:nvSpPr>
          <p:spPr>
            <a:xfrm>
              <a:off x="12121890" y="843027"/>
              <a:ext cx="2391191" cy="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13" id="13"/>
            <p:cNvSpPr/>
            <p:nvPr/>
          </p:nvSpPr>
          <p:spPr>
            <a:xfrm>
              <a:off x="18090185" y="893827"/>
              <a:ext cx="2391191" cy="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6057740" y="9691352"/>
            <a:ext cx="2098256" cy="482958"/>
            <a:chOff x="0" y="0"/>
            <a:chExt cx="2797674" cy="643944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787369" y="60848"/>
              <a:ext cx="2010305" cy="4841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86"/>
                </a:lnSpc>
              </a:pPr>
              <a:r>
                <a:rPr lang="en-US" sz="2204">
                  <a:solidFill>
                    <a:srgbClr val="FEFEFE"/>
                  </a:solidFill>
                  <a:latin typeface="Canva Sans"/>
                </a:rPr>
                <a:t>STAT 5870</a:t>
              </a:r>
            </a:p>
          </p:txBody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43944" cy="643944"/>
            </a:xfrm>
            <a:custGeom>
              <a:avLst/>
              <a:gdLst/>
              <a:ahLst/>
              <a:cxnLst/>
              <a:rect r="r" b="b" t="t" l="l"/>
              <a:pathLst>
                <a:path h="643944" w="643944">
                  <a:moveTo>
                    <a:pt x="0" y="0"/>
                  </a:moveTo>
                  <a:lnTo>
                    <a:pt x="643944" y="0"/>
                  </a:lnTo>
                  <a:lnTo>
                    <a:pt x="643944" y="643944"/>
                  </a:lnTo>
                  <a:lnTo>
                    <a:pt x="0" y="6439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DAF1-BYMcFo</dc:identifier>
  <dcterms:modified xsi:type="dcterms:W3CDTF">2011-08-01T06:04:30Z</dcterms:modified>
  <cp:revision>1</cp:revision>
  <dc:title>STAT 5870</dc:title>
</cp:coreProperties>
</file>

<file path=docProps/thumbnail.jpeg>
</file>